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handoutMasterIdLst>
    <p:handoutMasterId r:id="rId10"/>
  </p:handoutMasterIdLst>
  <p:sldIdLst>
    <p:sldId id="256" r:id="rId3"/>
    <p:sldId id="261" r:id="rId4"/>
    <p:sldId id="258" r:id="rId5"/>
    <p:sldId id="257" r:id="rId6"/>
    <p:sldId id="259" r:id="rId7"/>
    <p:sldId id="260" r:id="rId8"/>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2370" y="90"/>
      </p:cViewPr>
      <p:guideLst>
        <p:guide orient="horz" pos="2880"/>
        <p:guide pos="2160"/>
      </p:guideLst>
    </p:cSldViewPr>
  </p:slideViewPr>
  <p:notesTextViewPr>
    <p:cViewPr>
      <p:scale>
        <a:sx n="100" d="100"/>
        <a:sy n="100" d="100"/>
      </p:scale>
      <p:origin x="0" y="0"/>
    </p:cViewPr>
  </p:notesTextViewPr>
  <p:notesViewPr>
    <p:cSldViewPr>
      <p:cViewPr varScale="1">
        <p:scale>
          <a:sx n="64" d="100"/>
          <a:sy n="64" d="100"/>
        </p:scale>
        <p:origin x="-314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A223F5-2FB6-416C-A0D2-224F254F03F4}" type="datetimeFigureOut">
              <a:rPr lang="fr-FR" smtClean="0"/>
              <a:pPr/>
              <a:t>23/03/2020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4880AF-F92B-40B4-80C0-5BC7E8197938}" type="slidenum">
              <a:rPr lang="fr-FR" smtClean="0"/>
              <a:pPr/>
              <a:t>‹N°›</a:t>
            </a:fld>
            <a:endParaRPr lang="fr-FR"/>
          </a:p>
        </p:txBody>
      </p:sp>
    </p:spTree>
    <p:extLst>
      <p:ext uri="{BB962C8B-B14F-4D97-AF65-F5344CB8AC3E}">
        <p14:creationId xmlns:p14="http://schemas.microsoft.com/office/powerpoint/2010/main" val="2635117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45376-EF92-4D61-97B9-418FC4B09C67}" type="datetimeFigureOut">
              <a:rPr lang="fr-FR" smtClean="0"/>
              <a:pPr/>
              <a:t>23/03/2020</a:t>
            </a:fld>
            <a:endParaRPr lang="fr-FR"/>
          </a:p>
        </p:txBody>
      </p:sp>
      <p:sp>
        <p:nvSpPr>
          <p:cNvPr id="4" name="Espace réservé de l'image des diapositives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E733A-68B5-4E75-82F9-3F2457581384}" type="slidenum">
              <a:rPr lang="fr-FR" smtClean="0"/>
              <a:pPr/>
              <a:t>‹N°›</a:t>
            </a:fld>
            <a:endParaRPr lang="fr-FR"/>
          </a:p>
        </p:txBody>
      </p:sp>
    </p:spTree>
    <p:extLst>
      <p:ext uri="{BB962C8B-B14F-4D97-AF65-F5344CB8AC3E}">
        <p14:creationId xmlns:p14="http://schemas.microsoft.com/office/powerpoint/2010/main" val="2175243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314F39C-9F55-47FB-97F1-947D016AA661}" type="datetime1">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086BF0-F73F-44EC-A962-E800E2F6C12E}" type="datetime1">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9339226-A803-4546-875D-45DD3633A53D}" type="datetime1">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DAC1CD-22FC-41AA-8A54-6D58F0855334}" type="datetime1">
              <a:rPr lang="fr-FR" smtClean="0"/>
              <a:pPr/>
              <a:t>23/03/2020</a:t>
            </a:fld>
            <a:endParaRPr lang="fr-FR"/>
          </a:p>
        </p:txBody>
      </p:sp>
      <p:sp>
        <p:nvSpPr>
          <p:cNvPr id="5" name="Espace réservé du pied de page 4"/>
          <p:cNvSpPr>
            <a:spLocks noGrp="1"/>
          </p:cNvSpPr>
          <p:nvPr>
            <p:ph type="ftr" sz="quarter" idx="11"/>
          </p:nvPr>
        </p:nvSpPr>
        <p:spPr/>
        <p:txBody>
          <a:bodyPr/>
          <a:lstStyle/>
          <a:p>
            <a:r>
              <a:rPr lang="fr-FR" dirty="0" smtClean="0"/>
              <a:t>DOCUMENT DE TRAVAIL NON VALIDE</a:t>
            </a:r>
            <a:endParaRPr lang="fr-FR" dirty="0"/>
          </a:p>
        </p:txBody>
      </p:sp>
      <p:sp>
        <p:nvSpPr>
          <p:cNvPr id="6" name="Espace réservé du numéro de diapositive 5"/>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9DEA9D-177C-4451-A4AF-E751F40D865E}" type="datetimeFigureOut">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975A73-C189-4BEB-9B4E-0DBF192E8F9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DA1692F-D69D-43EC-AC96-D39E215A2E95}" type="datetime1">
              <a:rPr lang="fr-FR" smtClean="0"/>
              <a:pPr/>
              <a:t>23/03/2020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4E4D118-818A-4C7F-AB83-53F1E01D943C}" type="datetime1">
              <a:rPr lang="fr-FR" smtClean="0"/>
              <a:pPr/>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DAE1BDE-FCB9-4A76-82AF-C2075AA07F99}" type="datetime1">
              <a:rPr lang="fr-FR" smtClean="0"/>
              <a:pPr/>
              <a:t>23/03/2020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45E4EB6-528E-4935-9B46-43FE88C7D2C1}" type="datetime1">
              <a:rPr lang="fr-FR" smtClean="0"/>
              <a:pPr/>
              <a:t>23/03/2020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4A72C1-935D-46F6-9238-384EDF41AD59}" type="datetime1">
              <a:rPr lang="fr-FR" smtClean="0"/>
              <a:pPr/>
              <a:t>23/03/2020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7D4A3F-3215-447A-8C26-E38667A41DAE}" type="datetime1">
              <a:rPr lang="fr-FR" smtClean="0"/>
              <a:pPr/>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81D923-7B27-49B3-B949-9EA29952D1DB}" type="datetime1">
              <a:rPr lang="fr-FR" smtClean="0"/>
              <a:pPr/>
              <a:t>23/03/2020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3DBBC1-0AE7-4382-99B9-A8C2F17E280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FFEC3C0-F281-4D2D-BF7C-4F25211A7319}" type="datetime1">
              <a:rPr lang="fr-FR" smtClean="0"/>
              <a:pPr/>
              <a:t>23/03/2020</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b="1">
                <a:solidFill>
                  <a:srgbClr val="FF0000"/>
                </a:solidFill>
              </a:defRPr>
            </a:lvl1pPr>
          </a:lstStyle>
          <a:p>
            <a:r>
              <a:rPr lang="fr-FR" dirty="0" smtClean="0"/>
              <a:t>DOCUMENT DE TRAVAIL NON VALIDE</a:t>
            </a:r>
            <a:endParaRPr lang="fr-FR" dirty="0"/>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33DBBC1-0AE7-4382-99B9-A8C2F17E280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B9DEA9D-177C-4451-A4AF-E751F40D865E}" type="datetimeFigureOut">
              <a:rPr lang="fr-FR" smtClean="0"/>
              <a:pPr/>
              <a:t>23/03/2020</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C975A73-C189-4BEB-9B4E-0DBF192E8F9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ochub.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ochub.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ochub.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ochub.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dochub.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20688" y="3611894"/>
            <a:ext cx="5829300" cy="1960033"/>
          </a:xfrm>
          <a:solidFill>
            <a:srgbClr val="FF0000"/>
          </a:solidFill>
        </p:spPr>
        <p:txBody>
          <a:bodyPr/>
          <a:lstStyle/>
          <a:p>
            <a:r>
              <a:rPr lang="fr-FR" dirty="0" smtClean="0">
                <a:solidFill>
                  <a:schemeClr val="bg1"/>
                </a:solidFill>
              </a:rPr>
              <a:t>PLAN DE SAUVEGARDE ECONOMIQUE</a:t>
            </a:r>
            <a:endParaRPr lang="fr-FR" dirty="0">
              <a:solidFill>
                <a:schemeClr val="bg1"/>
              </a:solidFill>
            </a:endParaRPr>
          </a:p>
        </p:txBody>
      </p:sp>
      <p:sp>
        <p:nvSpPr>
          <p:cNvPr id="3" name="Sous-titre 2"/>
          <p:cNvSpPr>
            <a:spLocks noGrp="1"/>
          </p:cNvSpPr>
          <p:nvPr>
            <p:ph type="subTitle" idx="1"/>
          </p:nvPr>
        </p:nvSpPr>
        <p:spPr>
          <a:xfrm>
            <a:off x="692696" y="5652120"/>
            <a:ext cx="5760640" cy="1406624"/>
          </a:xfrm>
        </p:spPr>
        <p:txBody>
          <a:bodyPr>
            <a:normAutofit/>
          </a:bodyPr>
          <a:lstStyle/>
          <a:p>
            <a:pPr algn="just">
              <a:buFont typeface="Wingdings" pitchFamily="2" charset="2"/>
              <a:buChar char="q"/>
            </a:pPr>
            <a:r>
              <a:rPr lang="fr-FR" sz="1800" dirty="0" smtClean="0"/>
              <a:t> Emplois,  Entreprises, </a:t>
            </a:r>
            <a:r>
              <a:rPr lang="fr-FR" sz="1800" dirty="0"/>
              <a:t>P</a:t>
            </a:r>
            <a:r>
              <a:rPr lang="fr-FR" sz="1800" dirty="0" smtClean="0"/>
              <a:t>atentés,</a:t>
            </a:r>
          </a:p>
          <a:p>
            <a:pPr algn="just">
              <a:buFont typeface="Wingdings" pitchFamily="2" charset="2"/>
              <a:buChar char="q"/>
            </a:pPr>
            <a:r>
              <a:rPr lang="fr-FR" sz="1800" dirty="0" smtClean="0"/>
              <a:t> Personnes en situation de précarité et d’urgence sociale (RSPF, MATAHIAPO ISOLES, SDF)</a:t>
            </a:r>
            <a:endParaRPr lang="fr-FR" sz="1800" dirty="0"/>
          </a:p>
        </p:txBody>
      </p:sp>
      <p:sp>
        <p:nvSpPr>
          <p:cNvPr id="4" name="Espace réservé de la date 3"/>
          <p:cNvSpPr>
            <a:spLocks noGrp="1"/>
          </p:cNvSpPr>
          <p:nvPr>
            <p:ph type="dt" sz="half" idx="10"/>
          </p:nvPr>
        </p:nvSpPr>
        <p:spPr/>
        <p:txBody>
          <a:bodyPr/>
          <a:lstStyle/>
          <a:p>
            <a:fld id="{44056C89-BC59-455D-A84A-42B8099CAB0D}" type="datetime1">
              <a:rPr lang="fr-FR" smtClean="0"/>
              <a:pPr/>
              <a:t>23/03/2020</a:t>
            </a:fld>
            <a:endParaRPr lang="fr-FR"/>
          </a:p>
        </p:txBody>
      </p:sp>
      <p:sp>
        <p:nvSpPr>
          <p:cNvPr id="5" name="Espace réservé du numéro de diapositive 4"/>
          <p:cNvSpPr>
            <a:spLocks noGrp="1"/>
          </p:cNvSpPr>
          <p:nvPr>
            <p:ph type="sldNum" sz="quarter" idx="12"/>
          </p:nvPr>
        </p:nvSpPr>
        <p:spPr/>
        <p:txBody>
          <a:bodyPr/>
          <a:lstStyle/>
          <a:p>
            <a:fld id="{633DBBC1-0AE7-4382-99B9-A8C2F17E280A}" type="slidenum">
              <a:rPr lang="fr-FR" smtClean="0"/>
              <a:pPr/>
              <a:t>1</a:t>
            </a:fld>
            <a:endParaRPr lang="fr-FR"/>
          </a:p>
        </p:txBody>
      </p:sp>
      <p:sp>
        <p:nvSpPr>
          <p:cNvPr id="7" name="Espace réservé du pied de page 4"/>
          <p:cNvSpPr>
            <a:spLocks noGrp="1"/>
          </p:cNvSpPr>
          <p:nvPr>
            <p:ph type="ftr" sz="quarter" idx="11"/>
          </p:nvPr>
        </p:nvSpPr>
        <p:spPr>
          <a:xfrm>
            <a:off x="2343150" y="8475134"/>
            <a:ext cx="2171700" cy="486833"/>
          </a:xfrm>
        </p:spPr>
        <p:txBody>
          <a:bodyPr/>
          <a:lstStyle/>
          <a:p>
            <a:r>
              <a:rPr lang="fr-FR" dirty="0" smtClean="0"/>
              <a:t>DOCUMENT OFFICIEL</a:t>
            </a:r>
            <a:endParaRPr lang="fr-FR" dirty="0"/>
          </a:p>
        </p:txBody>
      </p:sp>
      <p:pic>
        <p:nvPicPr>
          <p:cNvPr id="8" name="Picture 1" descr="C:\Users\yteagai\AppData\Local\Temp\LOGO_VP_avec portefeuille.PNG"/>
          <p:cNvPicPr>
            <a:picLocks noChangeAspect="1" noChangeArrowheads="1"/>
          </p:cNvPicPr>
          <p:nvPr/>
        </p:nvPicPr>
        <p:blipFill>
          <a:blip r:embed="rId2" cstate="print"/>
          <a:srcRect/>
          <a:stretch>
            <a:fillRect/>
          </a:stretch>
        </p:blipFill>
        <p:spPr bwMode="auto">
          <a:xfrm>
            <a:off x="2276872" y="467544"/>
            <a:ext cx="2232248" cy="227630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4724" y="366184"/>
            <a:ext cx="5570376" cy="941453"/>
          </a:xfrm>
          <a:solidFill>
            <a:srgbClr val="FF0000"/>
          </a:solidFill>
        </p:spPr>
        <p:txBody>
          <a:bodyPr>
            <a:normAutofit fontScale="90000"/>
          </a:bodyPr>
          <a:lstStyle/>
          <a:p>
            <a:pPr algn="l"/>
            <a:r>
              <a:rPr lang="fr-FR" sz="3200" dirty="0" smtClean="0">
                <a:solidFill>
                  <a:schemeClr val="bg1"/>
                </a:solidFill>
              </a:rPr>
              <a:t>PLAN DE SAUVEGARDE ECONOMIQUE</a:t>
            </a:r>
            <a:endParaRPr lang="fr-FR" sz="3200" dirty="0">
              <a:solidFill>
                <a:schemeClr val="bg1"/>
              </a:solidFill>
            </a:endParaRPr>
          </a:p>
        </p:txBody>
      </p:sp>
      <p:sp>
        <p:nvSpPr>
          <p:cNvPr id="3" name="Espace réservé du contenu 2"/>
          <p:cNvSpPr>
            <a:spLocks noGrp="1"/>
          </p:cNvSpPr>
          <p:nvPr>
            <p:ph idx="1"/>
          </p:nvPr>
        </p:nvSpPr>
        <p:spPr>
          <a:xfrm>
            <a:off x="242646" y="1571604"/>
            <a:ext cx="6401064" cy="6858047"/>
          </a:xfrm>
        </p:spPr>
        <p:txBody>
          <a:bodyPr>
            <a:noAutofit/>
          </a:bodyPr>
          <a:lstStyle/>
          <a:p>
            <a:pPr marL="514350" indent="-514350" algn="just">
              <a:buNone/>
            </a:pPr>
            <a:r>
              <a:rPr lang="fr-FR" sz="1050" dirty="0" smtClean="0">
                <a:solidFill>
                  <a:srgbClr val="FF0000"/>
                </a:solidFill>
              </a:rPr>
              <a:t>	LA SITUATION DE CRISE SANITAIRE NECESSITE UNE REACTION FORTE ET SOLIDAIRE DE TOUS POUR PASSER LA PERIODE DE CONFINEMENT PUIS DE CRISE ECONOMIQUE. NOUS SOMMES EN ETAT D’URGENCE NATIONALE ET LE CONSEIL DES MINISTRES DE NOTRE PAYS A DECLARE L’ETAT DE CALAMITE NATURELLE ET DE CRISE SANITAIRE NOUS ENGAGEANT A PRENDRE DES MESURES FORTES.</a:t>
            </a:r>
          </a:p>
          <a:p>
            <a:pPr marL="514350" indent="-514350" algn="just">
              <a:buNone/>
            </a:pPr>
            <a:endParaRPr lang="fr-FR" sz="1050" dirty="0" smtClean="0">
              <a:solidFill>
                <a:srgbClr val="FF0000"/>
              </a:solidFill>
            </a:endParaRPr>
          </a:p>
          <a:p>
            <a:pPr marL="514350" indent="-514350" algn="just">
              <a:buFont typeface="+mj-lt"/>
              <a:buAutoNum type="arabicPeriod"/>
            </a:pPr>
            <a:r>
              <a:rPr lang="fr-FR" sz="1050" dirty="0" smtClean="0"/>
              <a:t>DES MESURES ECONOMIQUES ET FINANCIERES EXCEPTIONNELLES A L’ATTENTION DES SALARIES, DES PATENTES, DES ENTREPRISES, DES FAMILLES EN PRECARITE SOCIALE, ET DES SDF SONT PRISES.</a:t>
            </a:r>
          </a:p>
          <a:p>
            <a:pPr marL="514350" indent="-514350" algn="just">
              <a:buFont typeface="+mj-lt"/>
              <a:buAutoNum type="arabicPeriod"/>
            </a:pPr>
            <a:endParaRPr lang="fr-FR" sz="1050" dirty="0"/>
          </a:p>
          <a:p>
            <a:pPr marL="514350" indent="-514350" algn="just">
              <a:buFont typeface="+mj-lt"/>
              <a:buAutoNum type="arabicPeriod"/>
            </a:pPr>
            <a:r>
              <a:rPr lang="fr-FR" sz="1050" dirty="0" smtClean="0"/>
              <a:t>LA MOBILISATION DE TOUTES LES CAPACITES FINANCIERES DU PAYS DANS L’ATTENTE DES FINANCEMENTS NATIONAUX EST ENGAGEE PAR LE PAYS AU TRAVERS D’UN COLLECTIF BUDGETAIRE MASSIF</a:t>
            </a:r>
          </a:p>
          <a:p>
            <a:pPr marL="514350" indent="-514350" algn="just">
              <a:buFont typeface="+mj-lt"/>
              <a:buAutoNum type="arabicPeriod"/>
            </a:pPr>
            <a:endParaRPr lang="fr-FR" sz="1050" dirty="0"/>
          </a:p>
          <a:p>
            <a:pPr marL="514350" indent="-514350" algn="just">
              <a:buFont typeface="+mj-lt"/>
              <a:buAutoNum type="arabicPeriod"/>
            </a:pPr>
            <a:r>
              <a:rPr lang="fr-FR" sz="1050" dirty="0" smtClean="0"/>
              <a:t>DES MODIFICATIONS DU CODE DU TRAVAIL INTERVIENDRONT DANS LES MEILLEURS DELAIS</a:t>
            </a:r>
          </a:p>
          <a:p>
            <a:pPr marL="914400" lvl="1" indent="-514350" algn="just">
              <a:buFont typeface="+mj-lt"/>
              <a:buAutoNum type="arabicPeriod"/>
            </a:pPr>
            <a:endParaRPr lang="fr-FR" sz="1050" dirty="0"/>
          </a:p>
          <a:p>
            <a:pPr marL="514350" indent="-514350" algn="just">
              <a:buFont typeface="+mj-lt"/>
              <a:buAutoNum type="arabicPeriod"/>
            </a:pPr>
            <a:r>
              <a:rPr lang="fr-FR" sz="1050" dirty="0" smtClean="0"/>
              <a:t>L’ADMINISTRATION NON ESSENTIELLE AUX SERVICES VITAUX ET PRIORITAIRES EST CONFINEE A DOMICILE AVEC TELETRAVAIL POUR LES FONCTIONS IDENTIFIEES PAR LES CHEFS DE SERVICE ET MISE EN CONGE DE TOUS CEUX DISPOSANT DE CONGES SUR L’ANNEE (DISPOSITIF EN COURS AVEC LA DGRH ET LA DMRA DU PAYS).</a:t>
            </a:r>
          </a:p>
          <a:p>
            <a:pPr marL="914400" lvl="1" indent="-514350" algn="just">
              <a:buNone/>
            </a:pPr>
            <a:endParaRPr lang="fr-FR" sz="1050" dirty="0" smtClean="0"/>
          </a:p>
          <a:p>
            <a:pPr marL="514350" indent="-514350" algn="just">
              <a:buFont typeface="+mj-lt"/>
              <a:buAutoNum type="arabicPeriod"/>
            </a:pPr>
            <a:r>
              <a:rPr lang="fr-FR" sz="1050" dirty="0" smtClean="0"/>
              <a:t>LES ENTREPRISES, LES PATENTES DU PRIVE SONT APPELES A PASSER AUSSI EN MODE CONFINEMENT A DOMICILE AVEC MISE EN CONGE PRIORITAIRE (DROIT A CONGE ANNUEL) HORS DES SECTEURS ECONOMIQUES VITAUX (ALIMENTATION, SANTE, ENERGIE, TELECOMMUNATIONS, BANQUES, EAU, DECHETS ET ASSAINISSEMENT, TRANSPORT DE BIENS ET DE PERSONNES ET LA LOGISTIQUE LIEE A CES SECTEURS.</a:t>
            </a:r>
          </a:p>
          <a:p>
            <a:pPr marL="514350" indent="-514350" algn="just">
              <a:buFont typeface="+mj-lt"/>
              <a:buAutoNum type="arabicPeriod"/>
            </a:pPr>
            <a:endParaRPr lang="fr-FR" sz="1050" dirty="0" smtClean="0"/>
          </a:p>
          <a:p>
            <a:pPr marL="514350" indent="-514350" algn="just">
              <a:buFont typeface="+mj-lt"/>
              <a:buAutoNum type="arabicPeriod"/>
            </a:pPr>
            <a:r>
              <a:rPr lang="fr-FR" sz="1050" dirty="0" smtClean="0"/>
              <a:t>NOTRE STRATEGIE GLOBALE EST DE COUPER TOUTE ENTREE NOUVELLE DANS LE PAYS CETTE SEMAINE, D’ISOLER ET CONFINER NOS MALADES SUR DES SITES DEDIES ET SUPPRIMER TOUT CONTACT PHYSIQUE ENTRE NOUS. SI NOUS RESPECTONS CELA, NOUS SORTIRONS PLUS RAPIDEMENT DE LA CRISE SANITAIRE.</a:t>
            </a:r>
          </a:p>
          <a:p>
            <a:pPr marL="514350" indent="-514350" algn="just">
              <a:buFont typeface="+mj-lt"/>
              <a:buAutoNum type="arabicPeriod"/>
            </a:pPr>
            <a:endParaRPr lang="fr-FR" sz="1050" dirty="0" smtClean="0"/>
          </a:p>
          <a:p>
            <a:pPr marL="514350" indent="-514350" algn="just">
              <a:buFont typeface="+mj-lt"/>
              <a:buAutoNum type="arabicPeriod"/>
            </a:pPr>
            <a:r>
              <a:rPr lang="fr-FR" sz="1050" dirty="0" smtClean="0"/>
              <a:t>LORSQUE LA CRISE SERA PASSEE LE PAYS METTRA TOUT EN ŒUVRE POUR RECOUVRER LES SITUATIONS AVANT CRISE EN SOUTIEN AUX POLYNESIENS. DANS CETTE ATTENTE TOUT LE MONDE DOIT FAIRE DES EFFORTS ET RESPECTER LES CONSIGNES. LA SOLIDARITE NATIONALE EST APPELLEE PAR TOUS. NOUS DEVONS NEANMOINS DÉJÀ REAGIR ENTRE POLYNESIENS ET AVEC NOS FORCES, NOTRE DETERMINATION ET NOTRE FRATERNITE.</a:t>
            </a:r>
          </a:p>
          <a:p>
            <a:pPr marL="514350" indent="-514350" algn="just">
              <a:buFont typeface="+mj-lt"/>
              <a:buAutoNum type="arabicPeriod"/>
            </a:pPr>
            <a:endParaRPr lang="fr-FR" sz="1050" dirty="0" smtClean="0"/>
          </a:p>
          <a:p>
            <a:pPr marL="514350" indent="-514350" algn="just">
              <a:buFont typeface="+mj-lt"/>
              <a:buAutoNum type="arabicPeriod"/>
            </a:pPr>
            <a:r>
              <a:rPr lang="fr-FR" sz="1050" dirty="0" smtClean="0"/>
              <a:t>RESTER CHEZ SOI ET S’INTERDIRE TOUT CONTACT PHYSIQUE A MOINS DE DEUX METRES EST LE SEUL MOYEN DE STOPPER LE VIRUS. SOYONS RESPONSABLES ET SOLIDAIRES !</a:t>
            </a:r>
          </a:p>
        </p:txBody>
      </p:sp>
      <p:sp>
        <p:nvSpPr>
          <p:cNvPr id="4" name="Espace réservé de la date 3"/>
          <p:cNvSpPr>
            <a:spLocks noGrp="1"/>
          </p:cNvSpPr>
          <p:nvPr>
            <p:ph type="dt" sz="half" idx="10"/>
          </p:nvPr>
        </p:nvSpPr>
        <p:spPr/>
        <p:txBody>
          <a:bodyPr/>
          <a:lstStyle/>
          <a:p>
            <a:fld id="{3BDAC1CD-22FC-41AA-8A54-6D58F0855334}" type="datetime1">
              <a:rPr lang="fr-FR" smtClean="0"/>
              <a:pPr/>
              <a:t>23/03/2020</a:t>
            </a:fld>
            <a:endParaRPr lang="fr-FR"/>
          </a:p>
        </p:txBody>
      </p:sp>
      <p:sp>
        <p:nvSpPr>
          <p:cNvPr id="5" name="Espace réservé du numéro de diapositive 4"/>
          <p:cNvSpPr>
            <a:spLocks noGrp="1"/>
          </p:cNvSpPr>
          <p:nvPr>
            <p:ph type="sldNum" sz="quarter" idx="12"/>
          </p:nvPr>
        </p:nvSpPr>
        <p:spPr/>
        <p:txBody>
          <a:bodyPr/>
          <a:lstStyle/>
          <a:p>
            <a:fld id="{633DBBC1-0AE7-4382-99B9-A8C2F17E280A}" type="slidenum">
              <a:rPr lang="fr-FR" smtClean="0"/>
              <a:pPr/>
              <a:t>2</a:t>
            </a:fld>
            <a:endParaRPr lang="fr-FR" dirty="0"/>
          </a:p>
        </p:txBody>
      </p:sp>
      <p:sp>
        <p:nvSpPr>
          <p:cNvPr id="1031" name="Rectangle 7"/>
          <p:cNvSpPr>
            <a:spLocks noChangeArrowheads="1"/>
          </p:cNvSpPr>
          <p:nvPr/>
        </p:nvSpPr>
        <p:spPr bwMode="auto">
          <a:xfrm>
            <a:off x="0" y="-323165"/>
            <a:ext cx="136447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Page 1 of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p:txBody>
      </p:sp>
      <p:sp>
        <p:nvSpPr>
          <p:cNvPr id="1026" name="AutoShape 2" descr="DocHub Dashboard">
            <a:hlinkClick r:id="rId2"/>
          </p:cNvPr>
          <p:cNvSpPr>
            <a:spLocks noChangeAspect="1" noChangeArrowheads="1"/>
          </p:cNvSpPr>
          <p:nvPr/>
        </p:nvSpPr>
        <p:spPr bwMode="auto">
          <a:xfrm>
            <a:off x="116681" y="-374650"/>
            <a:ext cx="228600" cy="4064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 name="Espace réservé du pied de page 4"/>
          <p:cNvSpPr>
            <a:spLocks noGrp="1"/>
          </p:cNvSpPr>
          <p:nvPr>
            <p:ph type="ftr" sz="quarter" idx="11"/>
          </p:nvPr>
        </p:nvSpPr>
        <p:spPr>
          <a:xfrm>
            <a:off x="2343150" y="8475134"/>
            <a:ext cx="2171700" cy="486833"/>
          </a:xfrm>
        </p:spPr>
        <p:txBody>
          <a:bodyPr/>
          <a:lstStyle/>
          <a:p>
            <a:r>
              <a:rPr lang="fr-FR" dirty="0" smtClean="0"/>
              <a:t>DOCUMENT OFFICIEL</a:t>
            </a:r>
            <a:endParaRPr lang="fr-FR" dirty="0"/>
          </a:p>
        </p:txBody>
      </p:sp>
      <p:pic>
        <p:nvPicPr>
          <p:cNvPr id="10" name="Picture 3" descr="C:\Users\yteagai\AppData\Local\Temp\logo_polynesie_francaise.jpg"/>
          <p:cNvPicPr>
            <a:picLocks noChangeAspect="1" noChangeArrowheads="1"/>
          </p:cNvPicPr>
          <p:nvPr/>
        </p:nvPicPr>
        <p:blipFill>
          <a:blip r:embed="rId3" cstate="print"/>
          <a:srcRect/>
          <a:stretch>
            <a:fillRect/>
          </a:stretch>
        </p:blipFill>
        <p:spPr bwMode="auto">
          <a:xfrm>
            <a:off x="29592" y="395536"/>
            <a:ext cx="879128" cy="87912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4724" y="366184"/>
            <a:ext cx="5570376" cy="941453"/>
          </a:xfrm>
          <a:solidFill>
            <a:srgbClr val="FF0000"/>
          </a:solidFill>
        </p:spPr>
        <p:txBody>
          <a:bodyPr>
            <a:normAutofit fontScale="90000"/>
          </a:bodyPr>
          <a:lstStyle/>
          <a:p>
            <a:pPr algn="l"/>
            <a:r>
              <a:rPr lang="fr-FR" sz="3200" dirty="0" smtClean="0">
                <a:solidFill>
                  <a:schemeClr val="bg1"/>
                </a:solidFill>
              </a:rPr>
              <a:t>PLAN DE SAUVEGARDE ECONOMIQUE</a:t>
            </a:r>
            <a:endParaRPr lang="fr-FR" sz="3200" dirty="0">
              <a:solidFill>
                <a:schemeClr val="bg1"/>
              </a:solidFill>
            </a:endParaRPr>
          </a:p>
        </p:txBody>
      </p:sp>
      <p:sp>
        <p:nvSpPr>
          <p:cNvPr id="3" name="Espace réservé du contenu 2"/>
          <p:cNvSpPr>
            <a:spLocks noGrp="1"/>
          </p:cNvSpPr>
          <p:nvPr>
            <p:ph idx="1"/>
          </p:nvPr>
        </p:nvSpPr>
        <p:spPr>
          <a:xfrm>
            <a:off x="242646" y="1787691"/>
            <a:ext cx="6272454" cy="6380527"/>
          </a:xfrm>
        </p:spPr>
        <p:txBody>
          <a:bodyPr>
            <a:normAutofit fontScale="70000" lnSpcReduction="20000"/>
          </a:bodyPr>
          <a:lstStyle/>
          <a:p>
            <a:pPr marL="514350" indent="-514350">
              <a:buNone/>
            </a:pPr>
            <a:r>
              <a:rPr lang="fr-FR" sz="1800" dirty="0" smtClean="0">
                <a:solidFill>
                  <a:srgbClr val="FF0000"/>
                </a:solidFill>
              </a:rPr>
              <a:t>I- PRESERVATION DES EMPLOIS ET DE LA TRESORERIE DES ENTREPRISES</a:t>
            </a:r>
          </a:p>
          <a:p>
            <a:pPr marL="514350" indent="-514350">
              <a:buFont typeface="+mj-lt"/>
              <a:buAutoNum type="arabicPeriod"/>
            </a:pPr>
            <a:r>
              <a:rPr lang="fr-FR" sz="1800" dirty="0" smtClean="0"/>
              <a:t>REPORTS D’ECHEANCES D’IMPOTS SUR ROLES (IS, IT, Patente)</a:t>
            </a:r>
          </a:p>
          <a:p>
            <a:pPr marL="914400" lvl="1" indent="-514350">
              <a:buFont typeface="+mj-lt"/>
              <a:buAutoNum type="arabicPeriod"/>
            </a:pPr>
            <a:r>
              <a:rPr lang="fr-FR" sz="1600" dirty="0" smtClean="0"/>
              <a:t>Report de paiement de 3 mois sans pénalités de retard pour toutes les entreprises (hors Grande Distribution et commerces d’alimentation en activité – analyse au cas par cas)</a:t>
            </a:r>
          </a:p>
          <a:p>
            <a:pPr marL="914400" lvl="1" indent="-514350">
              <a:buFont typeface="+mj-lt"/>
              <a:buAutoNum type="arabicPeriod"/>
            </a:pPr>
            <a:r>
              <a:rPr lang="fr-FR" sz="1600" dirty="0" smtClean="0"/>
              <a:t>Report de 2 mois des déclarations d’impôts sur rôle</a:t>
            </a:r>
          </a:p>
          <a:p>
            <a:pPr marL="914400" lvl="1" indent="-514350">
              <a:buFont typeface="+mj-lt"/>
              <a:buAutoNum type="arabicPeriod"/>
            </a:pPr>
            <a:endParaRPr lang="fr-FR" sz="1600" dirty="0" smtClean="0"/>
          </a:p>
          <a:p>
            <a:pPr marL="514350" indent="-514350">
              <a:buFont typeface="+mj-lt"/>
              <a:buAutoNum type="arabicPeriod"/>
            </a:pPr>
            <a:r>
              <a:rPr lang="fr-FR" sz="2000" dirty="0" smtClean="0"/>
              <a:t>REPORT DE DEUX MOIS DES DÉCLARATIONS DE TVA (sauf entreprise en activité  notamment dans la grande distribution et commerce alimentaire).</a:t>
            </a:r>
          </a:p>
          <a:p>
            <a:pPr marL="514350" indent="-514350">
              <a:buFont typeface="+mj-lt"/>
              <a:buAutoNum type="arabicPeriod"/>
            </a:pPr>
            <a:endParaRPr lang="fr-FR" sz="2000" dirty="0"/>
          </a:p>
          <a:p>
            <a:pPr marL="514350" indent="-514350">
              <a:buFont typeface="+mj-lt"/>
              <a:buAutoNum type="arabicPeriod"/>
            </a:pPr>
            <a:r>
              <a:rPr lang="fr-FR" sz="2000" dirty="0" smtClean="0"/>
              <a:t>PAIEMENT DES DETTES FOURNISSEURS DE l’ADMINISTRATION</a:t>
            </a:r>
          </a:p>
          <a:p>
            <a:pPr marL="914400" lvl="1" indent="-514350">
              <a:buFont typeface="+mj-lt"/>
              <a:buAutoNum type="arabicPeriod"/>
            </a:pPr>
            <a:r>
              <a:rPr lang="fr-FR" sz="1600" dirty="0" smtClean="0"/>
              <a:t>Règlement accéléré des factures dues aux entreprises</a:t>
            </a:r>
          </a:p>
          <a:p>
            <a:pPr marL="914400" lvl="1" indent="-514350">
              <a:buFont typeface="+mj-lt"/>
              <a:buAutoNum type="arabicPeriod"/>
            </a:pPr>
            <a:r>
              <a:rPr lang="fr-FR" sz="1600" dirty="0" smtClean="0"/>
              <a:t>Remboursement accéléré des crédits de TVA</a:t>
            </a:r>
          </a:p>
          <a:p>
            <a:pPr marL="514350" indent="-514350">
              <a:buFont typeface="+mj-lt"/>
              <a:buAutoNum type="arabicPeriod"/>
            </a:pPr>
            <a:endParaRPr lang="fr-FR" sz="2000" dirty="0"/>
          </a:p>
          <a:p>
            <a:pPr marL="514350" indent="-514350">
              <a:buFont typeface="+mj-lt"/>
              <a:buAutoNum type="arabicPeriod"/>
            </a:pPr>
            <a:r>
              <a:rPr lang="fr-FR" sz="2000" dirty="0" smtClean="0"/>
              <a:t>MORATOIRE SUR LES COTISATIONS PATRONALES</a:t>
            </a:r>
          </a:p>
          <a:p>
            <a:pPr marL="914400" lvl="1" indent="-514350">
              <a:buFont typeface="+mj-lt"/>
              <a:buAutoNum type="arabicPeriod"/>
            </a:pPr>
            <a:r>
              <a:rPr lang="fr-FR" sz="1600" dirty="0" smtClean="0"/>
              <a:t>Report de paiement de 3 mois sans pénalités de retard pour toutes les entreprises</a:t>
            </a:r>
          </a:p>
          <a:p>
            <a:pPr marL="914400" lvl="1" indent="-514350">
              <a:buFont typeface="+mj-lt"/>
              <a:buAutoNum type="arabicPeriod"/>
            </a:pPr>
            <a:r>
              <a:rPr lang="fr-FR" sz="1600" dirty="0" smtClean="0"/>
              <a:t>Règlement immédiat par le Pays du solde du FADES 2020 : 667 millions FCFP.</a:t>
            </a:r>
          </a:p>
          <a:p>
            <a:pPr marL="914400" lvl="1" indent="-514350">
              <a:buFont typeface="+mj-lt"/>
              <a:buAutoNum type="arabicPeriod"/>
            </a:pPr>
            <a:endParaRPr lang="fr-FR" sz="1600" dirty="0"/>
          </a:p>
          <a:p>
            <a:pPr marL="514350" indent="-514350">
              <a:buFont typeface="+mj-lt"/>
              <a:buAutoNum type="arabicPeriod"/>
            </a:pPr>
            <a:r>
              <a:rPr lang="fr-FR" sz="2000" dirty="0" smtClean="0"/>
              <a:t>MORATOIRE SUR LES REDEVANCES D’AOT MARITIME ET TERRESTRE</a:t>
            </a:r>
          </a:p>
          <a:p>
            <a:pPr marL="914400" lvl="1" indent="-514350">
              <a:buFont typeface="+mj-lt"/>
              <a:buAutoNum type="arabicPeriod"/>
            </a:pPr>
            <a:r>
              <a:rPr lang="fr-FR" sz="1600" dirty="0" smtClean="0"/>
              <a:t>Suspension du recouvrement des redevances pour AOT sur toute l’année 2020, sans majoration de retard pour le secteur </a:t>
            </a:r>
            <a:r>
              <a:rPr lang="fr-FR" sz="1600" dirty="0" err="1" smtClean="0"/>
              <a:t>perlicole</a:t>
            </a:r>
            <a:r>
              <a:rPr lang="fr-FR" sz="1600" dirty="0" smtClean="0"/>
              <a:t>, les parcs à poisson, les hôtels et pensions de famille, les prestataires touristiques</a:t>
            </a:r>
          </a:p>
          <a:p>
            <a:pPr marL="914400" lvl="1" indent="-514350">
              <a:buNone/>
            </a:pPr>
            <a:endParaRPr lang="fr-FR" sz="1600" dirty="0" smtClean="0"/>
          </a:p>
          <a:p>
            <a:pPr marL="514350" indent="-514350">
              <a:buFont typeface="+mj-lt"/>
              <a:buAutoNum type="arabicPeriod"/>
            </a:pPr>
            <a:r>
              <a:rPr lang="fr-FR" sz="2000" dirty="0" smtClean="0"/>
              <a:t>MORATOIRE SUR LES PENALITES DE NON-EMPLOI DES TRAVAILLEURS HANDICAPES  </a:t>
            </a:r>
          </a:p>
          <a:p>
            <a:pPr marL="914400" lvl="1" indent="-514350">
              <a:buFont typeface="+mj-lt"/>
              <a:buAutoNum type="arabicPeriod"/>
            </a:pPr>
            <a:r>
              <a:rPr lang="fr-FR" sz="1600" dirty="0" smtClean="0"/>
              <a:t>Suspension de 3 mois de la contribution des employeurs ne respectant pas cette obligation</a:t>
            </a:r>
            <a:r>
              <a:rPr lang="fr-FR" sz="1000" dirty="0" smtClean="0"/>
              <a:t>.</a:t>
            </a:r>
          </a:p>
          <a:p>
            <a:pPr marL="914400" lvl="1" indent="-514350">
              <a:buFont typeface="+mj-lt"/>
              <a:buAutoNum type="arabicPeriod"/>
            </a:pPr>
            <a:endParaRPr lang="fr-FR" sz="1000" dirty="0" smtClean="0"/>
          </a:p>
          <a:p>
            <a:pPr marL="914400" lvl="1" indent="-514350">
              <a:buFont typeface="+mj-lt"/>
              <a:buAutoNum type="arabicPeriod"/>
            </a:pPr>
            <a:endParaRPr lang="fr-FR" sz="1000" dirty="0" smtClean="0"/>
          </a:p>
          <a:p>
            <a:pPr marL="514350" indent="-514350">
              <a:buFont typeface="+mj-lt"/>
              <a:buAutoNum type="arabicPeriod"/>
            </a:pPr>
            <a:r>
              <a:rPr lang="fr-FR" sz="2000" dirty="0" smtClean="0"/>
              <a:t>EXONERATION DE DSPE POUR LA PERLICULTURE POUR 2020</a:t>
            </a:r>
          </a:p>
          <a:p>
            <a:pPr marL="1771650" lvl="3" indent="-514350">
              <a:buNone/>
            </a:pPr>
            <a:r>
              <a:rPr lang="fr-FR" dirty="0" smtClean="0"/>
              <a:t>   </a:t>
            </a:r>
          </a:p>
          <a:p>
            <a:pPr marL="514350" indent="-514350">
              <a:buFont typeface="+mj-lt"/>
              <a:buAutoNum type="arabicPeriod"/>
            </a:pPr>
            <a:r>
              <a:rPr lang="fr-FR" sz="2100" dirty="0" smtClean="0"/>
              <a:t>EN PREPARATION DISPOSITIFS DE SOUTIENS A L’EMPLOI ET AUX ENTREPRISES « POST CONFINEMENT »  : MODULATION DU TEMPS DE TRAVAIL, MODIFICATION DU CSE (CREATION  DE DISPOSITIFS DE SAUVEGARDE DES EMPLOIS ET DE SOUTIEN AUX PATENTES)                                          </a:t>
            </a:r>
          </a:p>
          <a:p>
            <a:pPr marL="914400" lvl="1" indent="-514350">
              <a:buFont typeface="+mj-lt"/>
              <a:buAutoNum type="arabicPeriod"/>
            </a:pPr>
            <a:endParaRPr lang="fr-FR" sz="1600" dirty="0" smtClean="0"/>
          </a:p>
        </p:txBody>
      </p:sp>
      <p:sp>
        <p:nvSpPr>
          <p:cNvPr id="4" name="Espace réservé de la date 3"/>
          <p:cNvSpPr>
            <a:spLocks noGrp="1"/>
          </p:cNvSpPr>
          <p:nvPr>
            <p:ph type="dt" sz="half" idx="10"/>
          </p:nvPr>
        </p:nvSpPr>
        <p:spPr/>
        <p:txBody>
          <a:bodyPr/>
          <a:lstStyle/>
          <a:p>
            <a:fld id="{3BDAC1CD-22FC-41AA-8A54-6D58F0855334}" type="datetime1">
              <a:rPr lang="fr-FR" smtClean="0"/>
              <a:pPr/>
              <a:t>23/03/2020</a:t>
            </a:fld>
            <a:endParaRPr lang="fr-FR"/>
          </a:p>
        </p:txBody>
      </p:sp>
      <p:sp>
        <p:nvSpPr>
          <p:cNvPr id="5" name="Espace réservé du numéro de diapositive 4"/>
          <p:cNvSpPr>
            <a:spLocks noGrp="1"/>
          </p:cNvSpPr>
          <p:nvPr>
            <p:ph type="sldNum" sz="quarter" idx="12"/>
          </p:nvPr>
        </p:nvSpPr>
        <p:spPr/>
        <p:txBody>
          <a:bodyPr/>
          <a:lstStyle/>
          <a:p>
            <a:fld id="{633DBBC1-0AE7-4382-99B9-A8C2F17E280A}" type="slidenum">
              <a:rPr lang="fr-FR" smtClean="0"/>
              <a:pPr/>
              <a:t>3</a:t>
            </a:fld>
            <a:endParaRPr lang="fr-FR"/>
          </a:p>
        </p:txBody>
      </p:sp>
      <p:sp>
        <p:nvSpPr>
          <p:cNvPr id="1031" name="Rectangle 7"/>
          <p:cNvSpPr>
            <a:spLocks noChangeArrowheads="1"/>
          </p:cNvSpPr>
          <p:nvPr/>
        </p:nvSpPr>
        <p:spPr bwMode="auto">
          <a:xfrm>
            <a:off x="0" y="-323165"/>
            <a:ext cx="136447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Page 1 of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p:txBody>
      </p:sp>
      <p:sp>
        <p:nvSpPr>
          <p:cNvPr id="1026" name="AutoShape 2" descr="DocHub Dashboard">
            <a:hlinkClick r:id="rId2"/>
          </p:cNvPr>
          <p:cNvSpPr>
            <a:spLocks noChangeAspect="1" noChangeArrowheads="1"/>
          </p:cNvSpPr>
          <p:nvPr/>
        </p:nvSpPr>
        <p:spPr bwMode="auto">
          <a:xfrm>
            <a:off x="116681" y="-374650"/>
            <a:ext cx="228600" cy="4064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 name="Picture 3" descr="C:\Users\yteagai\AppData\Local\Temp\logo_polynesie_francaise.jpg"/>
          <p:cNvPicPr>
            <a:picLocks noChangeAspect="1" noChangeArrowheads="1"/>
          </p:cNvPicPr>
          <p:nvPr/>
        </p:nvPicPr>
        <p:blipFill>
          <a:blip r:embed="rId3" cstate="print"/>
          <a:srcRect/>
          <a:stretch>
            <a:fillRect/>
          </a:stretch>
        </p:blipFill>
        <p:spPr bwMode="auto">
          <a:xfrm>
            <a:off x="29592" y="395536"/>
            <a:ext cx="879128" cy="879128"/>
          </a:xfrm>
          <a:prstGeom prst="rect">
            <a:avLst/>
          </a:prstGeom>
          <a:noFill/>
        </p:spPr>
      </p:pic>
      <p:sp>
        <p:nvSpPr>
          <p:cNvPr id="12" name="Espace réservé du pied de page 4"/>
          <p:cNvSpPr>
            <a:spLocks noGrp="1"/>
          </p:cNvSpPr>
          <p:nvPr>
            <p:ph type="ftr" sz="quarter" idx="11"/>
          </p:nvPr>
        </p:nvSpPr>
        <p:spPr>
          <a:xfrm>
            <a:off x="2343150" y="8475134"/>
            <a:ext cx="2171700" cy="486833"/>
          </a:xfrm>
        </p:spPr>
        <p:txBody>
          <a:bodyPr/>
          <a:lstStyle/>
          <a:p>
            <a:r>
              <a:rPr lang="fr-FR" dirty="0" smtClean="0"/>
              <a:t>DOCUMENT OFFICIEL</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4724" y="366184"/>
            <a:ext cx="5570376" cy="941453"/>
          </a:xfrm>
          <a:solidFill>
            <a:srgbClr val="FF0000"/>
          </a:solidFill>
        </p:spPr>
        <p:txBody>
          <a:bodyPr>
            <a:normAutofit fontScale="90000"/>
          </a:bodyPr>
          <a:lstStyle/>
          <a:p>
            <a:pPr algn="l"/>
            <a:r>
              <a:rPr lang="fr-FR" sz="3200" dirty="0" smtClean="0">
                <a:solidFill>
                  <a:schemeClr val="bg1"/>
                </a:solidFill>
              </a:rPr>
              <a:t>PLAN DE SAUVEGARDE ECONOMIQUE</a:t>
            </a:r>
            <a:endParaRPr lang="fr-FR" sz="3200" dirty="0">
              <a:solidFill>
                <a:schemeClr val="bg1"/>
              </a:solidFill>
            </a:endParaRPr>
          </a:p>
        </p:txBody>
      </p:sp>
      <p:sp>
        <p:nvSpPr>
          <p:cNvPr id="3" name="Espace réservé du contenu 2"/>
          <p:cNvSpPr>
            <a:spLocks noGrp="1"/>
          </p:cNvSpPr>
          <p:nvPr>
            <p:ph idx="1"/>
          </p:nvPr>
        </p:nvSpPr>
        <p:spPr/>
        <p:txBody>
          <a:bodyPr>
            <a:normAutofit/>
          </a:bodyPr>
          <a:lstStyle/>
          <a:p>
            <a:pPr marL="514350" indent="-514350">
              <a:buNone/>
            </a:pPr>
            <a:r>
              <a:rPr lang="fr-FR" sz="1800" dirty="0" smtClean="0">
                <a:solidFill>
                  <a:srgbClr val="FF0000"/>
                </a:solidFill>
              </a:rPr>
              <a:t>II- SOUTIEN FINANCIER ET BANCAIRE</a:t>
            </a:r>
          </a:p>
          <a:p>
            <a:pPr marL="514350" indent="-514350">
              <a:buFont typeface="+mj-lt"/>
              <a:buAutoNum type="arabicPeriod"/>
            </a:pPr>
            <a:r>
              <a:rPr lang="fr-FR" sz="1800" dirty="0" smtClean="0"/>
              <a:t>AUGMENTATION DES DISPOSITIFS SOFIDEP</a:t>
            </a:r>
          </a:p>
          <a:p>
            <a:pPr marL="914400" lvl="1" indent="-514350">
              <a:buFont typeface="+mj-lt"/>
              <a:buAutoNum type="arabicPeriod"/>
            </a:pPr>
            <a:r>
              <a:rPr lang="fr-FR" sz="1400" dirty="0" smtClean="0"/>
              <a:t>Report d’échéances, rééchelonnement de dettes sans pénalités sur les prêts octroyés par la SOFIDEP</a:t>
            </a:r>
          </a:p>
          <a:p>
            <a:pPr marL="914400" lvl="1" indent="-514350">
              <a:buFont typeface="+mj-lt"/>
              <a:buAutoNum type="arabicPeriod"/>
            </a:pPr>
            <a:r>
              <a:rPr lang="fr-FR" sz="1400" dirty="0" smtClean="0"/>
              <a:t>Baisse du taux d’intérêt et allègement des conditions d’octroi pour le PRE - SOFIDEP (financement de la trésorerie des TPE, PME – triplement de l’enveloppe annuelle)</a:t>
            </a:r>
          </a:p>
          <a:p>
            <a:pPr marL="514350" indent="-514350">
              <a:buFont typeface="+mj-lt"/>
              <a:buAutoNum type="arabicPeriod"/>
            </a:pPr>
            <a:r>
              <a:rPr lang="fr-FR" sz="1800" dirty="0" smtClean="0"/>
              <a:t>MORATOIRE BANCAIRE EN DIRECT AVEC VOS BANQUES (communiqué FBF)</a:t>
            </a:r>
          </a:p>
          <a:p>
            <a:pPr marL="914400" lvl="1" indent="-514350">
              <a:buFont typeface="+mj-lt"/>
              <a:buAutoNum type="arabicPeriod"/>
            </a:pPr>
            <a:r>
              <a:rPr lang="fr-FR" sz="1400" dirty="0" smtClean="0"/>
              <a:t>Dispositifs engagés et déployés par chacune des banques en relation avec ses clients entreprises, professionnels et particuliers (jusqu’à 6 mois de reports des crédits amortissables sans frais de dossier)</a:t>
            </a:r>
          </a:p>
          <a:p>
            <a:pPr marL="914400" lvl="1" indent="-514350">
              <a:buFont typeface="+mj-lt"/>
              <a:buAutoNum type="arabicPeriod"/>
            </a:pPr>
            <a:r>
              <a:rPr lang="fr-FR" sz="1400" dirty="0" smtClean="0"/>
              <a:t>Augmentation des outils de Garantie avec la SOGEFOM (AFD en cours) pour la mise en place de lignes de trésorerie des entreprises en difficultés</a:t>
            </a:r>
          </a:p>
          <a:p>
            <a:pPr marL="514350" indent="-514350">
              <a:buFont typeface="+mj-lt"/>
              <a:buAutoNum type="arabicPeriod"/>
            </a:pPr>
            <a:r>
              <a:rPr lang="fr-FR" sz="1800" dirty="0" smtClean="0"/>
              <a:t>MAINTIEN DES RESEAUX BANCAIRES ET POSTAUX EN SERVICE ESSENTIEL MINIMAL  (délivrance des espèces aux guichets et sur DAB, flux interbancaires…) </a:t>
            </a:r>
          </a:p>
          <a:p>
            <a:pPr marL="514350" indent="-514350">
              <a:buFont typeface="+mj-lt"/>
              <a:buAutoNum type="arabicPeriod"/>
            </a:pPr>
            <a:endParaRPr lang="fr-FR" sz="1800" dirty="0" smtClean="0"/>
          </a:p>
        </p:txBody>
      </p:sp>
      <p:sp>
        <p:nvSpPr>
          <p:cNvPr id="4" name="Espace réservé de la date 3"/>
          <p:cNvSpPr>
            <a:spLocks noGrp="1"/>
          </p:cNvSpPr>
          <p:nvPr>
            <p:ph type="dt" sz="half" idx="10"/>
          </p:nvPr>
        </p:nvSpPr>
        <p:spPr/>
        <p:txBody>
          <a:bodyPr/>
          <a:lstStyle/>
          <a:p>
            <a:fld id="{3BDAC1CD-22FC-41AA-8A54-6D58F0855334}" type="datetime1">
              <a:rPr lang="fr-FR" smtClean="0"/>
              <a:pPr/>
              <a:t>23/03/2020</a:t>
            </a:fld>
            <a:endParaRPr lang="fr-FR"/>
          </a:p>
        </p:txBody>
      </p:sp>
      <p:sp>
        <p:nvSpPr>
          <p:cNvPr id="5" name="Espace réservé du numéro de diapositive 4"/>
          <p:cNvSpPr>
            <a:spLocks noGrp="1"/>
          </p:cNvSpPr>
          <p:nvPr>
            <p:ph type="sldNum" sz="quarter" idx="12"/>
          </p:nvPr>
        </p:nvSpPr>
        <p:spPr/>
        <p:txBody>
          <a:bodyPr/>
          <a:lstStyle/>
          <a:p>
            <a:fld id="{633DBBC1-0AE7-4382-99B9-A8C2F17E280A}" type="slidenum">
              <a:rPr lang="fr-FR" smtClean="0"/>
              <a:pPr/>
              <a:t>4</a:t>
            </a:fld>
            <a:endParaRPr lang="fr-FR"/>
          </a:p>
        </p:txBody>
      </p:sp>
      <p:sp>
        <p:nvSpPr>
          <p:cNvPr id="1031" name="Rectangle 7"/>
          <p:cNvSpPr>
            <a:spLocks noChangeArrowheads="1"/>
          </p:cNvSpPr>
          <p:nvPr/>
        </p:nvSpPr>
        <p:spPr bwMode="auto">
          <a:xfrm>
            <a:off x="0" y="-323165"/>
            <a:ext cx="136447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Page 1 of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p:txBody>
      </p:sp>
      <p:sp>
        <p:nvSpPr>
          <p:cNvPr id="1026" name="AutoShape 2" descr="DocHub Dashboard">
            <a:hlinkClick r:id="rId2"/>
          </p:cNvPr>
          <p:cNvSpPr>
            <a:spLocks noChangeAspect="1" noChangeArrowheads="1"/>
          </p:cNvSpPr>
          <p:nvPr/>
        </p:nvSpPr>
        <p:spPr bwMode="auto">
          <a:xfrm>
            <a:off x="116681" y="-374650"/>
            <a:ext cx="228600" cy="4064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 name="Picture 3" descr="C:\Users\yteagai\AppData\Local\Temp\logo_polynesie_francaise.jpg"/>
          <p:cNvPicPr>
            <a:picLocks noChangeAspect="1" noChangeArrowheads="1"/>
          </p:cNvPicPr>
          <p:nvPr/>
        </p:nvPicPr>
        <p:blipFill>
          <a:blip r:embed="rId3" cstate="print"/>
          <a:srcRect/>
          <a:stretch>
            <a:fillRect/>
          </a:stretch>
        </p:blipFill>
        <p:spPr bwMode="auto">
          <a:xfrm>
            <a:off x="29592" y="395536"/>
            <a:ext cx="879128" cy="879128"/>
          </a:xfrm>
          <a:prstGeom prst="rect">
            <a:avLst/>
          </a:prstGeom>
          <a:noFill/>
        </p:spPr>
      </p:pic>
      <p:sp>
        <p:nvSpPr>
          <p:cNvPr id="12" name="Espace réservé du pied de page 4"/>
          <p:cNvSpPr>
            <a:spLocks noGrp="1"/>
          </p:cNvSpPr>
          <p:nvPr>
            <p:ph type="ftr" sz="quarter" idx="11"/>
          </p:nvPr>
        </p:nvSpPr>
        <p:spPr>
          <a:xfrm>
            <a:off x="2343150" y="8475134"/>
            <a:ext cx="2171700" cy="486833"/>
          </a:xfrm>
        </p:spPr>
        <p:txBody>
          <a:bodyPr/>
          <a:lstStyle/>
          <a:p>
            <a:r>
              <a:rPr lang="fr-FR" dirty="0" smtClean="0"/>
              <a:t>DOCUMENT OFFICIEL</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4724" y="366184"/>
            <a:ext cx="5570376" cy="941453"/>
          </a:xfrm>
          <a:solidFill>
            <a:srgbClr val="FF0000"/>
          </a:solidFill>
        </p:spPr>
        <p:txBody>
          <a:bodyPr>
            <a:normAutofit fontScale="90000"/>
          </a:bodyPr>
          <a:lstStyle/>
          <a:p>
            <a:pPr algn="l"/>
            <a:r>
              <a:rPr lang="fr-FR" sz="3200" dirty="0" smtClean="0">
                <a:solidFill>
                  <a:schemeClr val="bg1"/>
                </a:solidFill>
              </a:rPr>
              <a:t>PLAN DE SAUVEGARDE ECONOMIQUE</a:t>
            </a:r>
            <a:endParaRPr lang="fr-FR" sz="3200" dirty="0">
              <a:solidFill>
                <a:schemeClr val="bg1"/>
              </a:solidFill>
            </a:endParaRPr>
          </a:p>
        </p:txBody>
      </p:sp>
      <p:sp>
        <p:nvSpPr>
          <p:cNvPr id="3" name="Espace réservé du contenu 2"/>
          <p:cNvSpPr>
            <a:spLocks noGrp="1"/>
          </p:cNvSpPr>
          <p:nvPr>
            <p:ph idx="1"/>
          </p:nvPr>
        </p:nvSpPr>
        <p:spPr/>
        <p:txBody>
          <a:bodyPr>
            <a:normAutofit fontScale="92500"/>
          </a:bodyPr>
          <a:lstStyle/>
          <a:p>
            <a:pPr marL="514350" indent="-514350">
              <a:buNone/>
            </a:pPr>
            <a:r>
              <a:rPr lang="fr-FR" sz="1800" dirty="0" smtClean="0">
                <a:solidFill>
                  <a:srgbClr val="FF0000"/>
                </a:solidFill>
              </a:rPr>
              <a:t>III- SOUTIEN AUX SALARIES ET PATENTES</a:t>
            </a:r>
          </a:p>
          <a:p>
            <a:pPr marL="514350" indent="-514350">
              <a:buFont typeface="+mj-lt"/>
              <a:buAutoNum type="arabicPeriod"/>
            </a:pPr>
            <a:r>
              <a:rPr lang="fr-FR" sz="1800" dirty="0" smtClean="0"/>
              <a:t>CREATION D’UN REVENU EXCEPTIONNEL DE SOLIDARITE (3 MOIS)</a:t>
            </a:r>
          </a:p>
          <a:p>
            <a:pPr marL="914400" lvl="1" indent="-514350">
              <a:buFont typeface="+mj-lt"/>
              <a:buAutoNum type="arabicPeriod"/>
            </a:pPr>
            <a:r>
              <a:rPr lang="fr-FR" sz="1400" dirty="0" smtClean="0"/>
              <a:t>Allocation de 100 000 FCFP accordée à tous les salariés en suspension de contrat de travail du fait du confinement pour une durée maximum de trois mois (fin à date de reprise d’activité ou au plus tard au terme des trois versements mensuels, indemnité exonérée de tout prélèvement fiscal ou social)</a:t>
            </a:r>
          </a:p>
          <a:p>
            <a:pPr marL="914400" lvl="1" indent="-514350">
              <a:buFont typeface="+mj-lt"/>
              <a:buAutoNum type="arabicPeriod"/>
            </a:pPr>
            <a:r>
              <a:rPr lang="fr-FR" sz="1400" dirty="0" smtClean="0"/>
              <a:t>Allocation de 100000 FCFP à tous les patentés ayant arrêté leur activité du fait de la situation de crise économique et/ou de confinement.</a:t>
            </a:r>
          </a:p>
          <a:p>
            <a:pPr marL="914400" lvl="1" indent="-514350">
              <a:buNone/>
            </a:pPr>
            <a:r>
              <a:rPr lang="fr-FR" sz="1400" dirty="0" smtClean="0"/>
              <a:t>	</a:t>
            </a:r>
          </a:p>
          <a:p>
            <a:pPr marL="914400" lvl="1" indent="-514350">
              <a:buNone/>
            </a:pPr>
            <a:r>
              <a:rPr lang="fr-FR" sz="1400" dirty="0" smtClean="0"/>
              <a:t>	</a:t>
            </a:r>
            <a:r>
              <a:rPr lang="fr-FR" sz="1400" i="1" dirty="0" smtClean="0"/>
              <a:t>Un formulaire et un mode opératoire seront transmis aux chefs d’entreprise et patentés dans les délais les plus brefs.</a:t>
            </a:r>
          </a:p>
          <a:p>
            <a:pPr marL="914400" lvl="1" indent="-514350">
              <a:buNone/>
            </a:pPr>
            <a:endParaRPr lang="fr-FR" sz="1400" dirty="0"/>
          </a:p>
          <a:p>
            <a:pPr marL="514350" indent="-514350">
              <a:buFont typeface="+mj-lt"/>
              <a:buAutoNum type="arabicPeriod"/>
            </a:pPr>
            <a:r>
              <a:rPr lang="fr-FR" sz="1800" dirty="0" smtClean="0"/>
              <a:t>REPORT D’ECHEANCES BANCAIRES SANS FRAIS</a:t>
            </a:r>
          </a:p>
          <a:p>
            <a:pPr marL="914400" lvl="1" indent="-514350">
              <a:buFont typeface="+mj-lt"/>
              <a:buAutoNum type="arabicPeriod"/>
            </a:pPr>
            <a:r>
              <a:rPr lang="fr-FR" sz="1300" dirty="0" smtClean="0"/>
              <a:t>En cours auprès de chaque établissement bancaire de la place</a:t>
            </a:r>
          </a:p>
          <a:p>
            <a:pPr marL="914400" lvl="1" indent="-514350">
              <a:buFont typeface="+mj-lt"/>
              <a:buAutoNum type="arabicPeriod"/>
            </a:pPr>
            <a:endParaRPr lang="fr-FR" sz="1300" dirty="0"/>
          </a:p>
          <a:p>
            <a:pPr marL="514350" indent="-514350">
              <a:buFont typeface="+mj-lt"/>
              <a:buAutoNum type="arabicPeriod"/>
            </a:pPr>
            <a:r>
              <a:rPr lang="fr-FR" sz="1800" dirty="0" smtClean="0"/>
              <a:t>SUSPENSION DES COUPURES D’EAU, D’ELECTRICITE ET TELECOM</a:t>
            </a:r>
          </a:p>
          <a:p>
            <a:pPr marL="914400" lvl="1" indent="-514350">
              <a:buFont typeface="+mj-lt"/>
              <a:buAutoNum type="arabicPeriod"/>
            </a:pPr>
            <a:r>
              <a:rPr lang="fr-FR" sz="1400" dirty="0" smtClean="0"/>
              <a:t>Pendant 3 mois par les opérateurs EDT et OPT et appel aux communes à suspendre les coupures d’eau pour non paiement.</a:t>
            </a:r>
          </a:p>
          <a:p>
            <a:pPr marL="914400" lvl="1" indent="-514350">
              <a:buFont typeface="+mj-lt"/>
              <a:buAutoNum type="arabicPeriod"/>
            </a:pPr>
            <a:r>
              <a:rPr lang="fr-FR" sz="1400" dirty="0" smtClean="0"/>
              <a:t>Rééchelonnement de la facturation à l’issue</a:t>
            </a:r>
          </a:p>
          <a:p>
            <a:pPr marL="1314450" lvl="2" indent="-514350">
              <a:buNone/>
            </a:pPr>
            <a:endParaRPr lang="fr-FR" sz="1000" dirty="0" smtClean="0"/>
          </a:p>
          <a:p>
            <a:pPr marL="514350" indent="-514350">
              <a:buFont typeface="+mj-lt"/>
              <a:buAutoNum type="arabicPeriod"/>
            </a:pPr>
            <a:r>
              <a:rPr lang="fr-FR" sz="1800" dirty="0" smtClean="0"/>
              <a:t>MISE EN PPN DES MATERIELS DE PROTECTION INDIVIDUELLE (gants, masques, blouses, liquides </a:t>
            </a:r>
            <a:r>
              <a:rPr lang="fr-FR" sz="1800" dirty="0" err="1" smtClean="0"/>
              <a:t>hydroalcooliques</a:t>
            </a:r>
            <a:r>
              <a:rPr lang="fr-FR" sz="1800" dirty="0" smtClean="0"/>
              <a:t>..)</a:t>
            </a:r>
          </a:p>
          <a:p>
            <a:pPr marL="914400" lvl="1" indent="-514350">
              <a:buFont typeface="+mj-lt"/>
              <a:buAutoNum type="arabicPeriod"/>
            </a:pPr>
            <a:endParaRPr lang="fr-FR" sz="1400" dirty="0" smtClean="0"/>
          </a:p>
        </p:txBody>
      </p:sp>
      <p:sp>
        <p:nvSpPr>
          <p:cNvPr id="4" name="Espace réservé de la date 3"/>
          <p:cNvSpPr>
            <a:spLocks noGrp="1"/>
          </p:cNvSpPr>
          <p:nvPr>
            <p:ph type="dt" sz="half" idx="10"/>
          </p:nvPr>
        </p:nvSpPr>
        <p:spPr/>
        <p:txBody>
          <a:bodyPr/>
          <a:lstStyle/>
          <a:p>
            <a:fld id="{3BDAC1CD-22FC-41AA-8A54-6D58F0855334}" type="datetime1">
              <a:rPr lang="fr-FR" smtClean="0"/>
              <a:pPr/>
              <a:t>23/03/2020</a:t>
            </a:fld>
            <a:endParaRPr lang="fr-FR"/>
          </a:p>
        </p:txBody>
      </p:sp>
      <p:sp>
        <p:nvSpPr>
          <p:cNvPr id="5" name="Espace réservé du numéro de diapositive 4"/>
          <p:cNvSpPr>
            <a:spLocks noGrp="1"/>
          </p:cNvSpPr>
          <p:nvPr>
            <p:ph type="sldNum" sz="quarter" idx="12"/>
          </p:nvPr>
        </p:nvSpPr>
        <p:spPr/>
        <p:txBody>
          <a:bodyPr/>
          <a:lstStyle/>
          <a:p>
            <a:fld id="{633DBBC1-0AE7-4382-99B9-A8C2F17E280A}" type="slidenum">
              <a:rPr lang="fr-FR" smtClean="0"/>
              <a:pPr/>
              <a:t>5</a:t>
            </a:fld>
            <a:endParaRPr lang="fr-FR"/>
          </a:p>
        </p:txBody>
      </p:sp>
      <p:sp>
        <p:nvSpPr>
          <p:cNvPr id="1031" name="Rectangle 7"/>
          <p:cNvSpPr>
            <a:spLocks noChangeArrowheads="1"/>
          </p:cNvSpPr>
          <p:nvPr/>
        </p:nvSpPr>
        <p:spPr bwMode="auto">
          <a:xfrm>
            <a:off x="0" y="-323165"/>
            <a:ext cx="136447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Page 1 of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p:txBody>
      </p:sp>
      <p:sp>
        <p:nvSpPr>
          <p:cNvPr id="1026" name="AutoShape 2" descr="DocHub Dashboard">
            <a:hlinkClick r:id="rId2"/>
          </p:cNvPr>
          <p:cNvSpPr>
            <a:spLocks noChangeAspect="1" noChangeArrowheads="1"/>
          </p:cNvSpPr>
          <p:nvPr/>
        </p:nvSpPr>
        <p:spPr bwMode="auto">
          <a:xfrm>
            <a:off x="116681" y="-374650"/>
            <a:ext cx="228600" cy="4064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 name="Picture 3" descr="C:\Users\yteagai\AppData\Local\Temp\logo_polynesie_francaise.jpg"/>
          <p:cNvPicPr>
            <a:picLocks noChangeAspect="1" noChangeArrowheads="1"/>
          </p:cNvPicPr>
          <p:nvPr/>
        </p:nvPicPr>
        <p:blipFill>
          <a:blip r:embed="rId3" cstate="print"/>
          <a:srcRect/>
          <a:stretch>
            <a:fillRect/>
          </a:stretch>
        </p:blipFill>
        <p:spPr bwMode="auto">
          <a:xfrm>
            <a:off x="29592" y="395536"/>
            <a:ext cx="879128" cy="879128"/>
          </a:xfrm>
          <a:prstGeom prst="rect">
            <a:avLst/>
          </a:prstGeom>
          <a:noFill/>
        </p:spPr>
      </p:pic>
      <p:sp>
        <p:nvSpPr>
          <p:cNvPr id="11" name="Espace réservé du pied de page 4"/>
          <p:cNvSpPr>
            <a:spLocks noGrp="1"/>
          </p:cNvSpPr>
          <p:nvPr>
            <p:ph type="ftr" sz="quarter" idx="11"/>
          </p:nvPr>
        </p:nvSpPr>
        <p:spPr>
          <a:xfrm>
            <a:off x="2343150" y="8475134"/>
            <a:ext cx="2171700" cy="486833"/>
          </a:xfrm>
        </p:spPr>
        <p:txBody>
          <a:bodyPr/>
          <a:lstStyle/>
          <a:p>
            <a:r>
              <a:rPr lang="fr-FR" dirty="0" smtClean="0"/>
              <a:t>DOCUMENT OFFICIEL</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4724" y="366184"/>
            <a:ext cx="5570376" cy="941453"/>
          </a:xfrm>
          <a:solidFill>
            <a:srgbClr val="FF0000"/>
          </a:solidFill>
        </p:spPr>
        <p:txBody>
          <a:bodyPr>
            <a:normAutofit fontScale="90000"/>
          </a:bodyPr>
          <a:lstStyle/>
          <a:p>
            <a:pPr algn="l"/>
            <a:r>
              <a:rPr lang="fr-FR" sz="3200" dirty="0" smtClean="0">
                <a:solidFill>
                  <a:schemeClr val="bg1"/>
                </a:solidFill>
              </a:rPr>
              <a:t>PLAN DE SAUVEGARDE ECONOMIQUE</a:t>
            </a:r>
            <a:endParaRPr lang="fr-FR" sz="3200" dirty="0">
              <a:solidFill>
                <a:schemeClr val="bg1"/>
              </a:solidFill>
            </a:endParaRPr>
          </a:p>
        </p:txBody>
      </p:sp>
      <p:sp>
        <p:nvSpPr>
          <p:cNvPr id="3" name="Espace réservé du contenu 2"/>
          <p:cNvSpPr>
            <a:spLocks noGrp="1"/>
          </p:cNvSpPr>
          <p:nvPr>
            <p:ph idx="1"/>
          </p:nvPr>
        </p:nvSpPr>
        <p:spPr/>
        <p:txBody>
          <a:bodyPr>
            <a:normAutofit lnSpcReduction="10000"/>
          </a:bodyPr>
          <a:lstStyle/>
          <a:p>
            <a:pPr marL="514350" indent="-514350">
              <a:buNone/>
            </a:pPr>
            <a:r>
              <a:rPr lang="fr-FR" sz="1800" smtClean="0">
                <a:solidFill>
                  <a:srgbClr val="FF0000"/>
                </a:solidFill>
              </a:rPr>
              <a:t>IV- </a:t>
            </a:r>
            <a:r>
              <a:rPr lang="fr-FR" sz="1800" dirty="0" smtClean="0">
                <a:solidFill>
                  <a:srgbClr val="FF0000"/>
                </a:solidFill>
              </a:rPr>
              <a:t>SOUTIEN AUX FAMILLES </a:t>
            </a:r>
            <a:r>
              <a:rPr lang="fr-FR" sz="1800" smtClean="0">
                <a:solidFill>
                  <a:srgbClr val="FF0000"/>
                </a:solidFill>
              </a:rPr>
              <a:t>EN </a:t>
            </a:r>
            <a:r>
              <a:rPr lang="fr-FR" sz="1800" smtClean="0">
                <a:solidFill>
                  <a:srgbClr val="FF0000"/>
                </a:solidFill>
              </a:rPr>
              <a:t>DIFFICULTE </a:t>
            </a:r>
            <a:r>
              <a:rPr lang="fr-FR" sz="1800" dirty="0" smtClean="0">
                <a:solidFill>
                  <a:srgbClr val="FF0000"/>
                </a:solidFill>
              </a:rPr>
              <a:t>ET URGENCES SOCIALES</a:t>
            </a:r>
          </a:p>
          <a:p>
            <a:pPr marL="914400" lvl="1" indent="-514350">
              <a:buNone/>
            </a:pPr>
            <a:endParaRPr lang="fr-FR" sz="1400" dirty="0"/>
          </a:p>
          <a:p>
            <a:pPr marL="514350" indent="-514350">
              <a:buFont typeface="+mj-lt"/>
              <a:buAutoNum type="arabicPeriod"/>
            </a:pPr>
            <a:r>
              <a:rPr lang="fr-FR" sz="1800" dirty="0" smtClean="0"/>
              <a:t>CREATION D’UN « CAE » SOLIDAIRE : CONVENTION EXCEPTIONNEL DE SOLIDARITE</a:t>
            </a:r>
          </a:p>
          <a:p>
            <a:pPr marL="914400" lvl="1" indent="-514350">
              <a:buFont typeface="+mj-lt"/>
              <a:buAutoNum type="arabicPeriod"/>
            </a:pPr>
            <a:r>
              <a:rPr lang="fr-FR" sz="1400" dirty="0" smtClean="0"/>
              <a:t>Indemnité de 50.000 FCFP accordée à 5.000 CES – soutiens de famille pour 3 mois</a:t>
            </a:r>
          </a:p>
          <a:p>
            <a:pPr marL="914400" lvl="1" indent="-514350">
              <a:buFont typeface="+mj-lt"/>
              <a:buAutoNum type="arabicPeriod"/>
            </a:pPr>
            <a:r>
              <a:rPr lang="fr-FR" sz="1400" dirty="0" smtClean="0"/>
              <a:t>Création par ce biais d’un corps de CAE volontaires pour intervenir dans le dispositif cantines scolaires (gestion des bons alimentaires, préparation et colisage des repas, livraison-distribution, en relation avec les communes)</a:t>
            </a:r>
          </a:p>
          <a:p>
            <a:pPr marL="914400" lvl="1" indent="-514350">
              <a:buNone/>
            </a:pPr>
            <a:endParaRPr lang="fr-FR" sz="1400" dirty="0" smtClean="0"/>
          </a:p>
          <a:p>
            <a:pPr marL="514350" indent="-514350">
              <a:buFont typeface="+mj-lt"/>
              <a:buAutoNum type="arabicPeriod"/>
            </a:pPr>
            <a:r>
              <a:rPr lang="fr-FR" sz="1800" dirty="0" smtClean="0"/>
              <a:t>OPERATIONS CANTINES SOLIDAIRES AVEC LES CANTINES SCOLAIRES EN RELATION AVEC LES COMMUNES</a:t>
            </a:r>
          </a:p>
          <a:p>
            <a:pPr marL="914400" lvl="1" indent="-514350">
              <a:buFont typeface="+mj-lt"/>
              <a:buAutoNum type="arabicPeriod"/>
            </a:pPr>
            <a:r>
              <a:rPr lang="fr-FR" sz="1400" dirty="0" smtClean="0"/>
              <a:t>DELIVRANCE DE REPAS SUR « BONS » EMIS PAR LE PAYS A DESTINATION DES FAMILLES EN URGENCE SOCIALES, DES MATAHIAPO ISOLES ET DES POPULATIONS SDF</a:t>
            </a:r>
          </a:p>
          <a:p>
            <a:pPr marL="914400" lvl="1" indent="-514350">
              <a:buFont typeface="+mj-lt"/>
              <a:buAutoNum type="arabicPeriod"/>
            </a:pPr>
            <a:r>
              <a:rPr lang="fr-FR" sz="1400" dirty="0" smtClean="0"/>
              <a:t>DISPOSITIF EN COURS DE MISE EN PLACE AVEC LES COMMUNES VOLONTAIRES</a:t>
            </a:r>
          </a:p>
          <a:p>
            <a:pPr marL="914400" lvl="1" indent="-514350">
              <a:buFont typeface="+mj-lt"/>
              <a:buAutoNum type="arabicPeriod"/>
            </a:pPr>
            <a:endParaRPr lang="fr-FR" sz="1400" dirty="0" smtClean="0"/>
          </a:p>
          <a:p>
            <a:pPr marL="514350" indent="-514350">
              <a:buFont typeface="+mj-lt"/>
              <a:buAutoNum type="arabicPeriod"/>
            </a:pPr>
            <a:r>
              <a:rPr lang="fr-FR" sz="1800" dirty="0" smtClean="0"/>
              <a:t>AUGMENTATION A 15000FCFP SUR 3 MOIS DES ALLOCATIONS FAMILIALES RSPF</a:t>
            </a:r>
          </a:p>
          <a:p>
            <a:pPr marL="514350" indent="-514350">
              <a:buFont typeface="+mj-lt"/>
              <a:buAutoNum type="arabicPeriod"/>
            </a:pPr>
            <a:endParaRPr lang="fr-FR" sz="1800" dirty="0" smtClean="0"/>
          </a:p>
          <a:p>
            <a:pPr marL="514350" indent="-514350">
              <a:buFont typeface="+mj-lt"/>
              <a:buAutoNum type="arabicPeriod"/>
            </a:pPr>
            <a:r>
              <a:rPr lang="fr-FR" sz="1800" dirty="0" smtClean="0"/>
              <a:t>SUSPENSION DES LOYERS OPH PENDANT 3 MOIS</a:t>
            </a:r>
          </a:p>
        </p:txBody>
      </p:sp>
      <p:sp>
        <p:nvSpPr>
          <p:cNvPr id="4" name="Espace réservé de la date 3"/>
          <p:cNvSpPr>
            <a:spLocks noGrp="1"/>
          </p:cNvSpPr>
          <p:nvPr>
            <p:ph type="dt" sz="half" idx="10"/>
          </p:nvPr>
        </p:nvSpPr>
        <p:spPr/>
        <p:txBody>
          <a:bodyPr/>
          <a:lstStyle/>
          <a:p>
            <a:fld id="{3BDAC1CD-22FC-41AA-8A54-6D58F0855334}" type="datetime1">
              <a:rPr lang="fr-FR" smtClean="0"/>
              <a:pPr/>
              <a:t>23/03/2020</a:t>
            </a:fld>
            <a:endParaRPr lang="fr-FR"/>
          </a:p>
        </p:txBody>
      </p:sp>
      <p:sp>
        <p:nvSpPr>
          <p:cNvPr id="5" name="Espace réservé du numéro de diapositive 4"/>
          <p:cNvSpPr>
            <a:spLocks noGrp="1"/>
          </p:cNvSpPr>
          <p:nvPr>
            <p:ph type="sldNum" sz="quarter" idx="12"/>
          </p:nvPr>
        </p:nvSpPr>
        <p:spPr/>
        <p:txBody>
          <a:bodyPr/>
          <a:lstStyle/>
          <a:p>
            <a:fld id="{633DBBC1-0AE7-4382-99B9-A8C2F17E280A}" type="slidenum">
              <a:rPr lang="fr-FR" smtClean="0"/>
              <a:pPr/>
              <a:t>6</a:t>
            </a:fld>
            <a:endParaRPr lang="fr-FR"/>
          </a:p>
        </p:txBody>
      </p:sp>
      <p:sp>
        <p:nvSpPr>
          <p:cNvPr id="1031" name="Rectangle 7"/>
          <p:cNvSpPr>
            <a:spLocks noChangeArrowheads="1"/>
          </p:cNvSpPr>
          <p:nvPr/>
        </p:nvSpPr>
        <p:spPr bwMode="auto">
          <a:xfrm>
            <a:off x="0" y="-323165"/>
            <a:ext cx="136447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Page 1 of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p:txBody>
      </p:sp>
      <p:sp>
        <p:nvSpPr>
          <p:cNvPr id="1026" name="AutoShape 2" descr="DocHub Dashboard">
            <a:hlinkClick r:id="rId2"/>
          </p:cNvPr>
          <p:cNvSpPr>
            <a:spLocks noChangeAspect="1" noChangeArrowheads="1"/>
          </p:cNvSpPr>
          <p:nvPr/>
        </p:nvSpPr>
        <p:spPr bwMode="auto">
          <a:xfrm>
            <a:off x="116681" y="-374650"/>
            <a:ext cx="228600" cy="4064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 name="Picture 3" descr="C:\Users\yteagai\AppData\Local\Temp\logo_polynesie_francaise.jpg"/>
          <p:cNvPicPr>
            <a:picLocks noChangeAspect="1" noChangeArrowheads="1"/>
          </p:cNvPicPr>
          <p:nvPr/>
        </p:nvPicPr>
        <p:blipFill>
          <a:blip r:embed="rId3" cstate="print"/>
          <a:srcRect/>
          <a:stretch>
            <a:fillRect/>
          </a:stretch>
        </p:blipFill>
        <p:spPr bwMode="auto">
          <a:xfrm>
            <a:off x="29592" y="395536"/>
            <a:ext cx="879128" cy="879128"/>
          </a:xfrm>
          <a:prstGeom prst="rect">
            <a:avLst/>
          </a:prstGeom>
          <a:noFill/>
        </p:spPr>
      </p:pic>
      <p:sp>
        <p:nvSpPr>
          <p:cNvPr id="11" name="Espace réservé du pied de page 4"/>
          <p:cNvSpPr>
            <a:spLocks noGrp="1"/>
          </p:cNvSpPr>
          <p:nvPr>
            <p:ph type="ftr" sz="quarter" idx="11"/>
          </p:nvPr>
        </p:nvSpPr>
        <p:spPr>
          <a:xfrm>
            <a:off x="2343150" y="8429652"/>
            <a:ext cx="2171700" cy="486833"/>
          </a:xfrm>
        </p:spPr>
        <p:txBody>
          <a:bodyPr/>
          <a:lstStyle/>
          <a:p>
            <a:r>
              <a:rPr lang="fr-FR" dirty="0" smtClean="0"/>
              <a:t>DOCUMENT OFFICIEL</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567</Words>
  <Application>Microsoft Office PowerPoint</Application>
  <PresentationFormat>Affichage à l'écran (4:3)</PresentationFormat>
  <Paragraphs>109</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6</vt:i4>
      </vt:variant>
    </vt:vector>
  </HeadingPairs>
  <TitlesOfParts>
    <vt:vector size="11" baseType="lpstr">
      <vt:lpstr>Arial</vt:lpstr>
      <vt:lpstr>Calibri</vt:lpstr>
      <vt:lpstr>Wingdings</vt:lpstr>
      <vt:lpstr>Thème Office</vt:lpstr>
      <vt:lpstr>Conception personnalisée</vt:lpstr>
      <vt:lpstr>PLAN DE SAUVEGARDE ECONOMIQUE</vt:lpstr>
      <vt:lpstr>PLAN DE SAUVEGARDE ECONOMIQUE</vt:lpstr>
      <vt:lpstr>PLAN DE SAUVEGARDE ECONOMIQUE</vt:lpstr>
      <vt:lpstr>PLAN DE SAUVEGARDE ECONOMIQUE</vt:lpstr>
      <vt:lpstr>PLAN DE SAUVEGARDE ECONOMIQUE</vt:lpstr>
      <vt:lpstr>PLAN DE SAUVEGARDE ECONOMIQUE</vt:lpstr>
    </vt:vector>
  </TitlesOfParts>
  <Company>Service de l'Informatique de la Polynésie Française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DE SAUVEGARDE ECONOMIQUE</dc:title>
  <dc:creator>trohfritsch</dc:creator>
  <cp:lastModifiedBy>Thibault TM. MARAIS</cp:lastModifiedBy>
  <cp:revision>45</cp:revision>
  <dcterms:created xsi:type="dcterms:W3CDTF">2020-03-23T01:20:11Z</dcterms:created>
  <dcterms:modified xsi:type="dcterms:W3CDTF">2020-03-23T22:59:41Z</dcterms:modified>
</cp:coreProperties>
</file>